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9" r:id="rId3"/>
    <p:sldId id="260" r:id="rId4"/>
    <p:sldId id="261" r:id="rId5"/>
    <p:sldId id="262" r:id="rId6"/>
    <p:sldId id="266" r:id="rId7"/>
    <p:sldId id="267" r:id="rId8"/>
    <p:sldId id="268" r:id="rId9"/>
    <p:sldId id="269" r:id="rId10"/>
    <p:sldId id="270" r:id="rId11"/>
    <p:sldId id="271" r:id="rId12"/>
    <p:sldId id="276" r:id="rId13"/>
    <p:sldId id="319" r:id="rId14"/>
    <p:sldId id="304" r:id="rId15"/>
    <p:sldId id="305" r:id="rId16"/>
    <p:sldId id="291" r:id="rId17"/>
    <p:sldId id="289" r:id="rId18"/>
    <p:sldId id="288" r:id="rId19"/>
    <p:sldId id="294" r:id="rId20"/>
    <p:sldId id="297" r:id="rId21"/>
    <p:sldId id="314" r:id="rId22"/>
    <p:sldId id="318" r:id="rId23"/>
    <p:sldId id="306" r:id="rId24"/>
    <p:sldId id="308" r:id="rId25"/>
    <p:sldId id="316" r:id="rId26"/>
    <p:sldId id="307" r:id="rId27"/>
    <p:sldId id="312" r:id="rId28"/>
    <p:sldId id="292" r:id="rId29"/>
    <p:sldId id="317" r:id="rId30"/>
    <p:sldId id="310" r:id="rId31"/>
    <p:sldId id="284" r:id="rId32"/>
    <p:sldId id="286" r:id="rId33"/>
    <p:sldId id="313" r:id="rId34"/>
    <p:sldId id="283" r:id="rId35"/>
    <p:sldId id="309" r:id="rId36"/>
    <p:sldId id="320" r:id="rId37"/>
    <p:sldId id="298" r:id="rId38"/>
    <p:sldId id="321" r:id="rId39"/>
    <p:sldId id="326" r:id="rId40"/>
    <p:sldId id="327" r:id="rId41"/>
    <p:sldId id="328" r:id="rId42"/>
    <p:sldId id="330" r:id="rId43"/>
    <p:sldId id="329" r:id="rId44"/>
    <p:sldId id="273" r:id="rId45"/>
    <p:sldId id="277" r:id="rId46"/>
    <p:sldId id="280" r:id="rId47"/>
    <p:sldId id="281" r:id="rId48"/>
    <p:sldId id="322" r:id="rId49"/>
    <p:sldId id="325" r:id="rId50"/>
    <p:sldId id="300" r:id="rId51"/>
    <p:sldId id="303" r:id="rId52"/>
    <p:sldId id="323" r:id="rId53"/>
    <p:sldId id="302" r:id="rId54"/>
    <p:sldId id="331" r:id="rId55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836" autoAdjust="0"/>
    <p:restoredTop sz="87550" autoAdjust="0"/>
  </p:normalViewPr>
  <p:slideViewPr>
    <p:cSldViewPr>
      <p:cViewPr varScale="1">
        <p:scale>
          <a:sx n="112" d="100"/>
          <a:sy n="112" d="100"/>
        </p:scale>
        <p:origin x="-150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82"/>
    </p:cViewPr>
  </p:sorterViewPr>
  <p:notesViewPr>
    <p:cSldViewPr>
      <p:cViewPr varScale="1">
        <p:scale>
          <a:sx n="100" d="100"/>
          <a:sy n="100" d="100"/>
        </p:scale>
        <p:origin x="-3540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90514-C54E-45D0-85FF-7831A536F9F3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7E0EB-CD3B-4EE7-8F93-526125691CE9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ime_zon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z_databas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8</a:t>
            </a:fld>
            <a:endParaRPr lang="sv-S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What???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 = </a:t>
            </a:r>
            <a:r>
              <a:rPr lang="en-US" dirty="0" smtClean="0"/>
              <a:t>DST observed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orange =</a:t>
            </a:r>
            <a:r>
              <a:rPr lang="en-US" dirty="0" smtClean="0"/>
              <a:t> DST no longer observed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</a:t>
            </a:r>
            <a:r>
              <a:rPr lang="en-US" dirty="0" smtClean="0"/>
              <a:t> DST never observed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Turns</a:t>
            </a:r>
            <a:r>
              <a:rPr lang="sv-SE" baseline="0" dirty="0" smtClean="0"/>
              <a:t> out it has only been in place since the first world war, implemented by a guy called George Vernon Huson and it’s mostly the western world that does it.</a:t>
            </a:r>
          </a:p>
          <a:p>
            <a:endParaRPr lang="sv-SE" baseline="0" dirty="0" smtClean="0"/>
          </a:p>
          <a:p>
            <a:r>
              <a:rPr lang="sv-SE" dirty="0" smtClean="0"/>
              <a:t>http://en.wikipedia.org/wiki/Daylight_savings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26</a:t>
            </a:fld>
            <a:endParaRPr lang="sv-S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28</a:t>
            </a:fld>
            <a:endParaRPr lang="sv-S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There’s something called leap years!</a:t>
            </a:r>
          </a:p>
          <a:p>
            <a:endParaRPr lang="sv-SE" dirty="0" smtClean="0"/>
          </a:p>
          <a:p>
            <a:r>
              <a:rPr lang="sv-SE" dirty="0" smtClean="0"/>
              <a:t>http://www.impawards.com/2010/leap_year.html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30</a:t>
            </a:fld>
            <a:endParaRPr lang="sv-S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We’ll push that into a library and be done with it!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32</a:t>
            </a:fld>
            <a:endParaRPr lang="sv-S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It turns out that time goes backwards sometimes by convention</a:t>
            </a:r>
            <a:r>
              <a:rPr lang="sv-SE" baseline="0" dirty="0" smtClean="0"/>
              <a:t> to keep up with the earth’s movement around the sun!</a:t>
            </a:r>
          </a:p>
          <a:p>
            <a:endParaRPr lang="sv-SE" baseline="0" dirty="0" smtClean="0"/>
          </a:p>
          <a:p>
            <a:r>
              <a:rPr lang="sv-SE" baseline="0" dirty="0" smtClean="0"/>
              <a:t>Usually handled by either not performing clock ticks for the duration of a second or by speeding them up.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34</a:t>
            </a:fld>
            <a:endParaRPr lang="sv-S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It turns out that time goes backwards sometimes by convention</a:t>
            </a:r>
            <a:r>
              <a:rPr lang="sv-SE" baseline="0" dirty="0" smtClean="0"/>
              <a:t> to keep up with the earth’s movement around the sun!</a:t>
            </a:r>
          </a:p>
          <a:p>
            <a:endParaRPr lang="sv-SE" baseline="0" dirty="0" smtClean="0"/>
          </a:p>
          <a:p>
            <a:r>
              <a:rPr lang="sv-SE" baseline="0" dirty="0" smtClean="0"/>
              <a:t>Usually handled by either not performing clock ticks for the duration of a second or by speeding them up.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35</a:t>
            </a:fld>
            <a:endParaRPr lang="sv-S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Paraphrasing</a:t>
            </a:r>
            <a:r>
              <a:rPr lang="sv-SE" baseline="0" dirty="0" smtClean="0"/>
              <a:t> Theo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37</a:t>
            </a:fld>
            <a:endParaRPr lang="sv-S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Computers</a:t>
            </a:r>
            <a:r>
              <a:rPr lang="sv-SE" baseline="0" dirty="0" smtClean="0"/>
              <a:t> are finite in storage, storing ones and zeroes.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39</a:t>
            </a:fld>
            <a:endParaRPr lang="sv-S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40</a:t>
            </a:fld>
            <a:endParaRPr lang="sv-S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41</a:t>
            </a:fld>
            <a:endParaRPr 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We’ll have a counter, called time,</a:t>
            </a:r>
            <a:r>
              <a:rPr lang="sv-SE" baseline="0" dirty="0" smtClean="0"/>
              <a:t> and we increment it every tick! </a:t>
            </a:r>
          </a:p>
          <a:p>
            <a:endParaRPr lang="sv-SE" baseline="0" dirty="0" smtClean="0"/>
          </a:p>
          <a:p>
            <a:r>
              <a:rPr lang="sv-SE" baseline="0" dirty="0" smtClean="0"/>
              <a:t>Now we have time!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12</a:t>
            </a:fld>
            <a:endParaRPr lang="sv-S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42</a:t>
            </a:fld>
            <a:endParaRPr lang="sv-S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Energy</a:t>
            </a:r>
            <a:r>
              <a:rPr lang="sv-SE" baseline="0" dirty="0" smtClean="0"/>
              <a:t> [J] = rest mass * c^2</a:t>
            </a:r>
          </a:p>
          <a:p>
            <a:endParaRPr lang="sv-SE" baseline="0" dirty="0" smtClean="0"/>
          </a:p>
          <a:p>
            <a:r>
              <a:rPr lang="sv-SE" baseline="0" dirty="0" smtClean="0"/>
              <a:t>c = 3*10^8 [m/s]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44</a:t>
            </a:fld>
            <a:endParaRPr lang="sv-S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At .9c</a:t>
            </a:r>
            <a:r>
              <a:rPr lang="sv-SE" baseline="0" dirty="0" smtClean="0"/>
              <a:t> it takes some time before the information reaches other locations.</a:t>
            </a:r>
          </a:p>
          <a:p>
            <a:endParaRPr lang="sv-SE" baseline="0" dirty="0" smtClean="0"/>
          </a:p>
          <a:p>
            <a:r>
              <a:rPr lang="sv-SE" baseline="0" dirty="0" smtClean="0"/>
              <a:t>Even at c it would take time, because c != infinity.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46</a:t>
            </a:fld>
            <a:endParaRPr lang="sv-S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Energy</a:t>
            </a:r>
            <a:r>
              <a:rPr lang="sv-SE" baseline="0" dirty="0" smtClean="0"/>
              <a:t> [J] = rest mass * c^2</a:t>
            </a:r>
          </a:p>
          <a:p>
            <a:endParaRPr lang="sv-SE" baseline="0" dirty="0" smtClean="0"/>
          </a:p>
          <a:p>
            <a:r>
              <a:rPr lang="sv-SE" baseline="0" dirty="0" smtClean="0"/>
              <a:t>c = 3*10^8 [m/s]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49</a:t>
            </a:fld>
            <a:endParaRPr lang="sv-S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(break into component parts?)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51</a:t>
            </a:fld>
            <a:endParaRPr lang="sv-S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(break into component parts?)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52</a:t>
            </a:fld>
            <a:endParaRPr lang="sv-S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err="1" smtClean="0"/>
              <a:t>tz</a:t>
            </a:r>
            <a:r>
              <a:rPr lang="en-US" b="1" dirty="0" smtClean="0"/>
              <a:t> database</a:t>
            </a:r>
            <a:r>
              <a:rPr lang="en-US" dirty="0" smtClean="0"/>
              <a:t>, also called the </a:t>
            </a:r>
            <a:r>
              <a:rPr lang="en-US" b="1" dirty="0" err="1" smtClean="0"/>
              <a:t>zoneinfo</a:t>
            </a:r>
            <a:r>
              <a:rPr lang="en-US" b="1" dirty="0" smtClean="0"/>
              <a:t> database</a:t>
            </a:r>
            <a:r>
              <a:rPr lang="en-US" dirty="0" smtClean="0"/>
              <a:t> or </a:t>
            </a:r>
            <a:r>
              <a:rPr lang="en-US" b="1" dirty="0" smtClean="0"/>
              <a:t>IANA Time Zone Database</a:t>
            </a:r>
            <a:r>
              <a:rPr lang="en-US" dirty="0" smtClean="0"/>
              <a:t>, is a collaborative compilation of information about the world's </a:t>
            </a:r>
            <a:r>
              <a:rPr lang="en-US" dirty="0" smtClean="0">
                <a:hlinkClick r:id="rId3" tooltip="Time zone"/>
              </a:rPr>
              <a:t>time zones</a:t>
            </a:r>
            <a:r>
              <a:rPr lang="en-US" dirty="0" smtClean="0"/>
              <a:t>, primarily intended for use with computer programs and operating systems.</a:t>
            </a:r>
            <a:r>
              <a:rPr lang="en-US" baseline="30000" dirty="0" smtClean="0">
                <a:hlinkClick r:id="rId4"/>
              </a:rPr>
              <a:t>[1]</a:t>
            </a:r>
            <a:r>
              <a:rPr lang="en-US" dirty="0" smtClean="0"/>
              <a:t> It is sometimes referred to as the </a:t>
            </a:r>
            <a:r>
              <a:rPr lang="en-US" b="1" dirty="0" smtClean="0"/>
              <a:t>Olson database</a:t>
            </a:r>
            <a:r>
              <a:rPr lang="en-US" dirty="0" smtClean="0"/>
              <a:t> after the founding contributor Arthur David Olson.</a:t>
            </a:r>
            <a:r>
              <a:rPr lang="en-US" baseline="30000" dirty="0" smtClean="0">
                <a:hlinkClick r:id="rId4"/>
              </a:rPr>
              <a:t>[2]</a:t>
            </a:r>
            <a:r>
              <a:rPr lang="en-US" dirty="0" smtClean="0"/>
              <a:t> Paul </a:t>
            </a:r>
            <a:r>
              <a:rPr lang="en-US" dirty="0" err="1" smtClean="0"/>
              <a:t>Eggert</a:t>
            </a:r>
            <a:r>
              <a:rPr lang="en-US" dirty="0" smtClean="0"/>
              <a:t> is editor and maintainer of the </a:t>
            </a:r>
            <a:r>
              <a:rPr lang="en-US" dirty="0" err="1" smtClean="0"/>
              <a:t>tz</a:t>
            </a:r>
            <a:r>
              <a:rPr lang="en-US" dirty="0" smtClean="0"/>
              <a:t> database.</a:t>
            </a:r>
            <a:r>
              <a:rPr lang="en-US" baseline="30000" dirty="0" smtClean="0">
                <a:hlinkClick r:id="rId4"/>
              </a:rPr>
              <a:t>[3]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15</a:t>
            </a:fld>
            <a:endParaRPr lang="sv-S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17</a:t>
            </a:fld>
            <a:endParaRPr lang="sv-S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should always be true: the two values are associated with the same instant in time, it's just that one is expressed locally and one is expressed universally</a:t>
            </a:r>
          </a:p>
          <a:p>
            <a:endParaRPr lang="en-US" dirty="0" smtClean="0"/>
          </a:p>
          <a:p>
            <a:r>
              <a:rPr lang="en-US" dirty="0" smtClean="0"/>
              <a:t>It should always be false: the two values represent different kinds of data, so are automatically unequal.</a:t>
            </a:r>
          </a:p>
          <a:p>
            <a:endParaRPr lang="en-US" dirty="0" smtClean="0"/>
          </a:p>
          <a:p>
            <a:r>
              <a:rPr lang="en-US" dirty="0" smtClean="0"/>
              <a:t>It should return true if your local time zone is currently in sync with UTC, i.e. when time zones are disregarded completely, the two values are equal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18</a:t>
            </a:fld>
            <a:endParaRPr lang="sv-S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 We cannot know anything about that</a:t>
            </a:r>
            <a:r>
              <a:rPr lang="sv-SE" baseline="0" dirty="0" smtClean="0"/>
              <a:t> variable!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20</a:t>
            </a:fld>
            <a:endParaRPr lang="sv-S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http://mecha-catbot.com/MousrPgs/mousrFan.htm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21</a:t>
            </a:fld>
            <a:endParaRPr lang="sv-S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We</a:t>
            </a:r>
            <a:r>
              <a:rPr lang="sv-SE" baseline="0" dirty="0" smtClean="0"/>
              <a:t> manually turn back the clock forward by an hour at the start of spring and then back at fall.</a:t>
            </a:r>
          </a:p>
          <a:p>
            <a:endParaRPr lang="sv-SE" baseline="0" dirty="0" smtClean="0"/>
          </a:p>
          <a:p>
            <a:endParaRPr lang="sv-SE" baseline="0" dirty="0" smtClean="0"/>
          </a:p>
          <a:p>
            <a:r>
              <a:rPr lang="sv-SE" dirty="0" smtClean="0"/>
              <a:t>http://www.answers.com/topic/daylight-savings-time-large-image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23</a:t>
            </a:fld>
            <a:endParaRPr lang="sv-S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77E0EB-CD3B-4EE7-8F93-526125691CE9}" type="slidenum">
              <a:rPr lang="sv-SE" smtClean="0"/>
              <a:pPr/>
              <a:t>24</a:t>
            </a:fld>
            <a:endParaRPr lang="sv-S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Mino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8" y="274638"/>
            <a:ext cx="404279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With Content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0"/>
            <a:ext cx="4495800" cy="685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Major Concept Slide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Minor Concept Slide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sv-SE" dirty="0" smtClean="0"/>
              <a:t>Minor Title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Major Title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76974A6-60B1-4996-8329-5EB4AF86D658}" type="datetimeFigureOut">
              <a:rPr lang="sv-SE" smtClean="0"/>
              <a:pPr/>
              <a:t>2012-10-23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974A6-60B1-4996-8329-5EB4AF86D658}" type="datetimeFigureOut">
              <a:rPr lang="sv-SE" smtClean="0"/>
              <a:pPr/>
              <a:t>2012-10-23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9B5D-00BC-4722-9FC6-3A772D8ABE0F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63" r:id="rId5"/>
    <p:sldLayoutId id="2147483664" r:id="rId6"/>
    <p:sldLayoutId id="2147483651" r:id="rId7"/>
    <p:sldLayoutId id="2147483662" r:id="rId8"/>
    <p:sldLayoutId id="2147483652" r:id="rId9"/>
    <p:sldLayoutId id="2147483665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f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What is time?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Henrik Feldt 2012-03-09</a:t>
            </a:r>
            <a:endParaRPr lang="sv-S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332656"/>
            <a:ext cx="3793604" cy="379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Using induction;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Time is monotonically increasing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74719"/>
            <a:ext cx="8100392" cy="6483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All around the world</a:t>
            </a:r>
            <a:endParaRPr lang="sv-S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484784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492896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4221088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6021288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59632" y="1484784"/>
            <a:ext cx="199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Tick, tack, tick...</a:t>
            </a:r>
            <a:endParaRPr lang="sv-SE" dirty="0"/>
          </a:p>
        </p:txBody>
      </p:sp>
      <p:sp>
        <p:nvSpPr>
          <p:cNvPr id="10" name="TextBox 9"/>
          <p:cNvSpPr txBox="1"/>
          <p:nvPr/>
        </p:nvSpPr>
        <p:spPr>
          <a:xfrm>
            <a:off x="5580112" y="4293096"/>
            <a:ext cx="199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Tick, tack, tick...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6093296"/>
            <a:ext cx="199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Tick, tack, tick...</a:t>
            </a:r>
            <a:endParaRPr lang="sv-SE" dirty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2492896"/>
            <a:ext cx="199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Tick, tack, tick...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Solution! One global time and date!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long time = 42;</a:t>
            </a:r>
          </a:p>
          <a:p>
            <a:pPr>
              <a:buNone/>
            </a:pPr>
            <a:r>
              <a:rPr lang="sv-SE" dirty="0" smtClean="0"/>
              <a:t>Schedule.Every(1.Ticks(), () =&gt; {time++;})</a:t>
            </a:r>
            <a:endParaRPr lang="sv-S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351237"/>
            <a:ext cx="38100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3880" y="5777880"/>
            <a:ext cx="108012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Time Zones</a:t>
            </a:r>
            <a:endParaRPr lang="sv-SE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57982" y="1600200"/>
            <a:ext cx="622803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24 of them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sv-SE" dirty="0" smtClean="0"/>
              <a:t>There’s a database about them called the ’Olsen database’!</a:t>
            </a:r>
          </a:p>
          <a:p>
            <a:pPr>
              <a:buNone/>
            </a:pPr>
            <a:endParaRPr lang="sv-SE" dirty="0"/>
          </a:p>
          <a:p>
            <a:pPr>
              <a:buNone/>
            </a:pPr>
            <a:r>
              <a:rPr lang="sv-SE" dirty="0" smtClean="0"/>
              <a:t>Microsoft has its own world view in the system registry:</a:t>
            </a:r>
          </a:p>
          <a:p>
            <a:pPr>
              <a:buNone/>
            </a:pPr>
            <a:endParaRPr lang="sv-SE" dirty="0"/>
          </a:p>
          <a:p>
            <a:pPr>
              <a:buNone/>
            </a:pPr>
            <a:r>
              <a:rPr lang="sv-SE" dirty="0" smtClean="0"/>
              <a:t>DateTime.Now is in local time zone according to this registry.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Hey, governments decide those!</a:t>
            </a:r>
            <a:endParaRPr lang="sv-SE" dirty="0"/>
          </a:p>
        </p:txBody>
      </p:sp>
      <p:pic>
        <p:nvPicPr>
          <p:cNvPr id="4" name="Content Placeholder 3" descr="Samoans Lose a Da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23728" y="1196753"/>
            <a:ext cx="4877684" cy="56612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Cultures and DateTime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Depends on: Thread.Current.CurrentCulture</a:t>
            </a:r>
          </a:p>
          <a:p>
            <a:r>
              <a:rPr lang="sv-SE" dirty="0" smtClean="0"/>
              <a:t>Culture? Like a country state w/ </a:t>
            </a:r>
            <a:r>
              <a:rPr lang="sv-SE" i="1" dirty="0" smtClean="0"/>
              <a:t>shared common values such as the football-team or ethics philosophy</a:t>
            </a:r>
            <a:r>
              <a:rPr lang="sv-SE" dirty="0" smtClean="0"/>
              <a:t>?</a:t>
            </a:r>
          </a:p>
          <a:p>
            <a:r>
              <a:rPr lang="sv-SE" dirty="0" smtClean="0"/>
              <a:t>-&gt; Depends on: Time Zone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What about this?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Assume clock doesn’t tick between these statements:</a:t>
            </a:r>
          </a:p>
          <a:p>
            <a:pPr>
              <a:buNone/>
            </a:pPr>
            <a:r>
              <a:rPr lang="sv-SE" dirty="0" smtClean="0"/>
              <a:t>DateTime utc = DateTime.UtcNow; </a:t>
            </a:r>
            <a:br>
              <a:rPr lang="sv-SE" dirty="0" smtClean="0"/>
            </a:br>
            <a:r>
              <a:rPr lang="sv-SE" dirty="0" smtClean="0"/>
              <a:t>DateTime local = DateTime.Now; </a:t>
            </a:r>
            <a:br>
              <a:rPr lang="sv-SE" dirty="0" smtClean="0"/>
            </a:br>
            <a:r>
              <a:rPr lang="sv-SE" dirty="0" smtClean="0"/>
              <a:t>bool mystery = local == utc; </a:t>
            </a:r>
          </a:p>
          <a:p>
            <a:pPr>
              <a:buNone/>
            </a:pPr>
            <a:endParaRPr lang="sv-SE" dirty="0"/>
          </a:p>
          <a:p>
            <a:pPr>
              <a:buNone/>
            </a:pPr>
            <a:r>
              <a:rPr lang="sv-SE" dirty="0" smtClean="0"/>
              <a:t>What is mystery?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Mystery is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Henrik Feldt</a:t>
            </a:r>
          </a:p>
          <a:p>
            <a:r>
              <a:rPr lang="sv-SE" dirty="0" smtClean="0"/>
              <a:t>@henrikfeldt</a:t>
            </a:r>
          </a:p>
          <a:p>
            <a:r>
              <a:rPr lang="sv-SE" dirty="0" smtClean="0">
                <a:hlinkClick r:id="rId2"/>
              </a:rPr>
              <a:t>https://github.com/haf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Mystery is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Still a mystery! Undecidable.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Solution!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We’ll make really really sure we keep the time zone database up to date!</a:t>
            </a:r>
            <a:endParaRPr lang="sv-S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852936"/>
            <a:ext cx="481965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Daylight Savings</a:t>
            </a:r>
            <a:endParaRPr lang="sv-SE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7527" y="1600200"/>
            <a:ext cx="678894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Great! More Daylight!</a:t>
            </a:r>
            <a:endParaRPr lang="sv-SE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1004" y="1600200"/>
            <a:ext cx="314199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944" y="274638"/>
            <a:ext cx="5076056" cy="1143000"/>
          </a:xfrm>
        </p:spPr>
        <p:txBody>
          <a:bodyPr>
            <a:noAutofit/>
          </a:bodyPr>
          <a:lstStyle/>
          <a:p>
            <a:r>
              <a:rPr lang="sv-SE" dirty="0" smtClean="0"/>
              <a:t>Great! </a:t>
            </a:r>
            <a:br>
              <a:rPr lang="sv-SE" dirty="0" smtClean="0"/>
            </a:br>
            <a:r>
              <a:rPr lang="sv-SE" dirty="0" smtClean="0"/>
              <a:t>More Daylight!</a:t>
            </a:r>
            <a:endParaRPr lang="sv-S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0" y="-1"/>
            <a:ext cx="3851920" cy="684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Daylight Savings – All Around the World</a:t>
            </a:r>
            <a:endParaRPr lang="sv-SE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57200" y="2052323"/>
            <a:ext cx="8229600" cy="362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No Consensus!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 solution!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DateTime.UtcNow</a:t>
            </a:r>
            <a:endParaRPr lang="sv-SE" dirty="0"/>
          </a:p>
          <a:p>
            <a:pPr>
              <a:buNone/>
            </a:pPr>
            <a:r>
              <a:rPr lang="sv-SE" dirty="0" smtClean="0"/>
              <a:t>Coordinated Universal Time!</a:t>
            </a:r>
            <a:endParaRPr lang="sv-S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3212976"/>
            <a:ext cx="3810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This presentation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sv-SE" sz="2400" dirty="0" smtClean="0"/>
              <a:t>Mostly about the fourth dimension:</a:t>
            </a:r>
            <a:endParaRPr lang="sv-SE" sz="2400" dirty="0"/>
          </a:p>
          <a:p>
            <a:r>
              <a:rPr lang="sv-SE" sz="2400" dirty="0" smtClean="0"/>
              <a:t>Introduction</a:t>
            </a:r>
          </a:p>
          <a:p>
            <a:r>
              <a:rPr lang="sv-SE" sz="2400" dirty="0" smtClean="0"/>
              <a:t>Time Zones</a:t>
            </a:r>
          </a:p>
          <a:p>
            <a:r>
              <a:rPr lang="sv-SE" sz="2400" dirty="0" smtClean="0"/>
              <a:t>Daylight Savings</a:t>
            </a:r>
          </a:p>
          <a:p>
            <a:r>
              <a:rPr lang="sv-SE" sz="2400" dirty="0" smtClean="0"/>
              <a:t>Leaping Things, NTP</a:t>
            </a:r>
          </a:p>
          <a:p>
            <a:r>
              <a:rPr lang="sv-SE" sz="2400" dirty="0" smtClean="0"/>
              <a:t>Unix Epoch</a:t>
            </a:r>
          </a:p>
          <a:p>
            <a:r>
              <a:rPr lang="sv-SE" sz="2400" dirty="0" smtClean="0"/>
              <a:t>About NUMA &amp; Multi-Core</a:t>
            </a:r>
          </a:p>
          <a:p>
            <a:r>
              <a:rPr lang="sv-SE" sz="2400" dirty="0" smtClean="0"/>
              <a:t>Travelling With Time</a:t>
            </a:r>
          </a:p>
          <a:p>
            <a:r>
              <a:rPr lang="sv-SE" sz="2400" dirty="0" smtClean="0"/>
              <a:t>There Is No Time</a:t>
            </a:r>
          </a:p>
          <a:p>
            <a:r>
              <a:rPr lang="sv-SE" sz="2400" dirty="0" smtClean="0"/>
              <a:t>Questions!</a:t>
            </a:r>
          </a:p>
          <a:p>
            <a:r>
              <a:rPr lang="sv-SE" sz="2400" dirty="0" smtClean="0"/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128" y="274638"/>
            <a:ext cx="2962672" cy="1143000"/>
          </a:xfrm>
        </p:spPr>
        <p:txBody>
          <a:bodyPr/>
          <a:lstStyle/>
          <a:p>
            <a:r>
              <a:rPr lang="sv-SE" dirty="0" smtClean="0"/>
              <a:t>Leap Years</a:t>
            </a:r>
            <a:endParaRPr lang="sv-SE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0" y="0"/>
            <a:ext cx="5580112" cy="8260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Leap Years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Every forth year (year % 4 = 0)</a:t>
            </a:r>
          </a:p>
          <a:p>
            <a:r>
              <a:rPr lang="sv-SE" dirty="0" smtClean="0"/>
              <a:t>Never the hundredth year (year % 100 = 0)</a:t>
            </a:r>
          </a:p>
          <a:p>
            <a:r>
              <a:rPr lang="sv-SE" dirty="0" smtClean="0"/>
              <a:t>Every four hundredth year (year % 400 = 0)</a:t>
            </a:r>
          </a:p>
          <a:p>
            <a:r>
              <a:rPr lang="sv-SE" sz="2800" dirty="0" smtClean="0"/>
              <a:t>leap_year = forth &amp;&amp; (!hundredth || fourhundredth)</a:t>
            </a:r>
            <a:endParaRPr lang="sv-SE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Solution!</a:t>
            </a:r>
            <a:endParaRPr lang="sv-SE" dirty="0"/>
          </a:p>
        </p:txBody>
      </p:sp>
      <p:pic>
        <p:nvPicPr>
          <p:cNvPr id="4" name="Content Placeholder 3" descr="happy-ca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27784" y="1988840"/>
            <a:ext cx="3736309" cy="4525963"/>
          </a:xfrm>
        </p:spPr>
      </p:pic>
      <p:sp>
        <p:nvSpPr>
          <p:cNvPr id="5" name="TextBox 4"/>
          <p:cNvSpPr txBox="1"/>
          <p:nvPr/>
        </p:nvSpPr>
        <p:spPr>
          <a:xfrm>
            <a:off x="251520" y="1196752"/>
            <a:ext cx="5464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 smtClean="0"/>
              <a:t>We’ll keep a database and a lib!</a:t>
            </a:r>
            <a:endParaRPr lang="sv-S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Leap Seconds</a:t>
            </a:r>
            <a:endParaRPr lang="sv-SE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719262" y="1958181"/>
            <a:ext cx="57054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Leap Seconds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 </a:t>
            </a:r>
            <a:r>
              <a:rPr lang="en-US" b="1" dirty="0" smtClean="0"/>
              <a:t>leap second</a:t>
            </a:r>
            <a:r>
              <a:rPr lang="en-US" dirty="0" smtClean="0"/>
              <a:t> is a positive or negative one-second adjustment to the Coordinated Universal Time (UTC) time scale that keeps it close to mean solar time. </a:t>
            </a:r>
            <a:endParaRPr lang="sv-SE" dirty="0" smtClean="0"/>
          </a:p>
          <a:p>
            <a:pPr>
              <a:buNone/>
            </a:pP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What would that look like?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var start = DateTime.Now;</a:t>
            </a:r>
          </a:p>
          <a:p>
            <a:pPr>
              <a:buNone/>
            </a:pPr>
            <a:r>
              <a:rPr lang="sv-SE" dirty="0" smtClean="0"/>
              <a:t>var heartbeat = DateTime.Now; // president alive</a:t>
            </a:r>
          </a:p>
          <a:p>
            <a:pPr>
              <a:buNone/>
            </a:pPr>
            <a:r>
              <a:rPr lang="sv-SE" dirty="0" smtClean="0"/>
              <a:t>var is_dead = heartbeat - start &gt; 1.Seconds()</a:t>
            </a:r>
          </a:p>
          <a:p>
            <a:pPr>
              <a:buNone/>
            </a:pPr>
            <a:r>
              <a:rPr lang="sv-SE" dirty="0" smtClean="0"/>
              <a:t>if (is_dead)</a:t>
            </a:r>
          </a:p>
          <a:p>
            <a:pPr>
              <a:buNone/>
            </a:pPr>
            <a:r>
              <a:rPr lang="sv-SE" dirty="0"/>
              <a:t>	</a:t>
            </a:r>
            <a:r>
              <a:rPr lang="sv-SE" dirty="0" smtClean="0"/>
              <a:t>fire_lé_missiles!!!();</a:t>
            </a:r>
            <a:endParaRPr lang="sv-SE" dirty="0"/>
          </a:p>
        </p:txBody>
      </p:sp>
      <p:pic>
        <p:nvPicPr>
          <p:cNvPr id="5" name="Picture 4" descr="507px-france_flag_map-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0152" y="4365104"/>
            <a:ext cx="1782717" cy="1828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Theo Schlossnagle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”Anyone using DateTime in a program to compare on have at least one bug”</a:t>
            </a:r>
            <a:endParaRPr lang="sv-SE" dirty="0"/>
          </a:p>
        </p:txBody>
      </p:sp>
      <p:pic>
        <p:nvPicPr>
          <p:cNvPr id="4" name="Picture 3" descr="Theo Schlossnag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2807206"/>
            <a:ext cx="6336508" cy="4050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Time Representation Problems</a:t>
            </a:r>
            <a:endParaRPr lang="sv-SE" dirty="0"/>
          </a:p>
        </p:txBody>
      </p:sp>
      <p:pic>
        <p:nvPicPr>
          <p:cNvPr id="5" name="Content Placeholder 4" descr="1282931_52617444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77527" y="1600200"/>
            <a:ext cx="678894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So what’s time?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Naïve: ”Something that goes ’tick’”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Finite Discrete Memory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n bits in multiples of 32</a:t>
            </a:r>
          </a:p>
          <a:p>
            <a:r>
              <a:rPr lang="sv-SE" dirty="0"/>
              <a:t>n</a:t>
            </a:r>
            <a:r>
              <a:rPr lang="sv-SE" dirty="0" smtClean="0"/>
              <a:t>eed to decide on ’accurate enough’ time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Two Approaches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Ticks</a:t>
            </a:r>
            <a:endParaRPr lang="sv-S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v-SE" dirty="0" smtClean="0"/>
              <a:t>Every 100 microsecond</a:t>
            </a:r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v-SE" dirty="0" smtClean="0"/>
              <a:t>Unix Epoch</a:t>
            </a:r>
            <a:endParaRPr lang="sv-S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sv-SE" dirty="0" smtClean="0"/>
              <a:t>Signed Integer</a:t>
            </a:r>
          </a:p>
          <a:p>
            <a:r>
              <a:rPr lang="sv-SE" dirty="0" smtClean="0"/>
              <a:t>Increments Every Second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The Year 2038 Problem</a:t>
            </a:r>
            <a:endParaRPr lang="sv-SE" dirty="0"/>
          </a:p>
        </p:txBody>
      </p:sp>
      <p:pic>
        <p:nvPicPr>
          <p:cNvPr id="4" name="Content Placeholder 3" descr="Year_2038_problem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67000" y="3244056"/>
            <a:ext cx="3810000" cy="1238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Einstein – Speed of Light</a:t>
            </a:r>
            <a:endParaRPr lang="sv-S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554691" y="1600200"/>
            <a:ext cx="603461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Electrons have rest mass!! ...i.e.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Ping &gt; 0.0000000 ms</a:t>
            </a:r>
          </a:p>
          <a:p>
            <a:r>
              <a:rPr lang="sv-SE" dirty="0" smtClean="0"/>
              <a:t>because electrons travel around  0.9 c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4719"/>
            <a:ext cx="8100392" cy="6483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All around the world</a:t>
            </a:r>
            <a:endParaRPr lang="sv-S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1484784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2492896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4221088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6021288"/>
            <a:ext cx="481236" cy="48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59632" y="148478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 = 0 s</a:t>
            </a:r>
            <a:endParaRPr lang="sv-SE" dirty="0"/>
          </a:p>
        </p:txBody>
      </p:sp>
      <p:sp>
        <p:nvSpPr>
          <p:cNvPr id="10" name="TextBox 9"/>
          <p:cNvSpPr txBox="1"/>
          <p:nvPr/>
        </p:nvSpPr>
        <p:spPr>
          <a:xfrm>
            <a:off x="5580112" y="4293096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0 + 2.46 * 10</a:t>
            </a:r>
            <a:r>
              <a:rPr lang="sv-SE" baseline="30000" dirty="0" smtClean="0"/>
              <a:t>-5</a:t>
            </a:r>
            <a:r>
              <a:rPr lang="sv-SE" dirty="0" smtClean="0"/>
              <a:t> s</a:t>
            </a:r>
            <a:endParaRPr lang="sv-SE" baseline="30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923928" y="2492896"/>
            <a:ext cx="488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Info here at T = (40008/12) / 0.9c = 0+ 1.23 * 10</a:t>
            </a:r>
            <a:r>
              <a:rPr lang="sv-SE" baseline="30000" dirty="0" smtClean="0"/>
              <a:t>-5</a:t>
            </a:r>
            <a:r>
              <a:rPr lang="sv-SE" dirty="0" smtClean="0"/>
              <a:t> s</a:t>
            </a:r>
            <a:endParaRPr lang="sv-SE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5436096" y="1484784"/>
            <a:ext cx="322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Earth circumference = 40008 km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539552" y="1124744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Here we are!</a:t>
            </a:r>
            <a:endParaRPr lang="sv-SE" dirty="0"/>
          </a:p>
        </p:txBody>
      </p:sp>
      <p:sp>
        <p:nvSpPr>
          <p:cNvPr id="15" name="TextBox 14"/>
          <p:cNvSpPr txBox="1"/>
          <p:nvPr/>
        </p:nvSpPr>
        <p:spPr>
          <a:xfrm>
            <a:off x="6228184" y="602128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 = 0 + 3.69 * 10</a:t>
            </a:r>
            <a:r>
              <a:rPr lang="sv-SE" baseline="30000" dirty="0" smtClean="0"/>
              <a:t>-5</a:t>
            </a:r>
            <a:r>
              <a:rPr lang="sv-SE" dirty="0" smtClean="0"/>
              <a:t> s</a:t>
            </a:r>
            <a:endParaRPr lang="sv-SE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Easy! Just account for .9c!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420888"/>
            <a:ext cx="3810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23728" y="5877272"/>
            <a:ext cx="4977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DateTime.UtcNow + distance / .9c = time at arrival!</a:t>
            </a:r>
          </a:p>
          <a:p>
            <a:r>
              <a:rPr lang="sv-SE" dirty="0" smtClean="0"/>
              <a:t>We’ll create a time library that has that logic!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That’s it?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1805781"/>
            <a:ext cx="4762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Einstein – Relativity</a:t>
            </a:r>
            <a:endParaRPr lang="sv-S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554691" y="1600200"/>
            <a:ext cx="603461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Tick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There is no global time!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Questions!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When _do_ we use DateTime.Now?</a:t>
            </a:r>
          </a:p>
          <a:p>
            <a:r>
              <a:rPr lang="sv-SE" dirty="0" smtClean="0"/>
              <a:t>When is it appropriate to use another date library?</a:t>
            </a:r>
          </a:p>
          <a:p>
            <a:r>
              <a:rPr lang="sv-SE" dirty="0" smtClean="0"/>
              <a:t>What library?</a:t>
            </a:r>
          </a:p>
          <a:p>
            <a:r>
              <a:rPr lang="sv-SE" dirty="0" smtClean="0"/>
              <a:t>How would you represent an instant on the time line?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Questions!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What if there’s more than a single CPU?</a:t>
            </a:r>
          </a:p>
          <a:p>
            <a:r>
              <a:rPr lang="sv-SE" dirty="0" smtClean="0"/>
              <a:t>What if we’re in a cluster?</a:t>
            </a:r>
          </a:p>
          <a:p>
            <a:r>
              <a:rPr lang="sv-SE" dirty="0" smtClean="0"/>
              <a:t>What if the client’s clock is off?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Questions?</a:t>
            </a:r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420888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2420888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988840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068960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573016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4293096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5373216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Tack för mig!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TACK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Tick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So what’s time?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dirty="0" smtClean="0"/>
              <a:t>Better: ”A stream of ticks”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Series of ticks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7864" y="1772816"/>
            <a:ext cx="5338936" cy="4353347"/>
          </a:xfrm>
        </p:spPr>
        <p:txBody>
          <a:bodyPr/>
          <a:lstStyle/>
          <a:p>
            <a:r>
              <a:rPr lang="sv-SE" dirty="0" smtClean="0"/>
              <a:t>T1</a:t>
            </a:r>
          </a:p>
          <a:p>
            <a:r>
              <a:rPr lang="sv-SE" dirty="0" smtClean="0"/>
              <a:t>T2</a:t>
            </a:r>
          </a:p>
          <a:p>
            <a:r>
              <a:rPr lang="sv-SE" dirty="0" smtClean="0"/>
              <a:t>T3</a:t>
            </a:r>
          </a:p>
          <a:p>
            <a:r>
              <a:rPr lang="sv-SE" dirty="0" smtClean="0"/>
              <a:t>T4</a:t>
            </a:r>
          </a:p>
          <a:p>
            <a:r>
              <a:rPr lang="sv-SE" dirty="0" smtClean="0"/>
              <a:t>...</a:t>
            </a:r>
          </a:p>
          <a:p>
            <a:endParaRPr lang="sv-SE" dirty="0"/>
          </a:p>
        </p:txBody>
      </p:sp>
      <p:sp>
        <p:nvSpPr>
          <p:cNvPr id="6" name="Down Arrow 5"/>
          <p:cNvSpPr/>
          <p:nvPr/>
        </p:nvSpPr>
        <p:spPr>
          <a:xfrm>
            <a:off x="2843808" y="1988840"/>
            <a:ext cx="432048" cy="2664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TIME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4424</TotalTime>
  <Words>1089</Words>
  <Application>Microsoft Office PowerPoint</Application>
  <PresentationFormat>On-screen Show (4:3)</PresentationFormat>
  <Paragraphs>207</Paragraphs>
  <Slides>54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What is time?</vt:lpstr>
      <vt:lpstr>Me</vt:lpstr>
      <vt:lpstr>This presentation</vt:lpstr>
      <vt:lpstr>So what’s time?</vt:lpstr>
      <vt:lpstr>Tick</vt:lpstr>
      <vt:lpstr>TACK</vt:lpstr>
      <vt:lpstr>Tick</vt:lpstr>
      <vt:lpstr>So what’s time?</vt:lpstr>
      <vt:lpstr>Series of ticks</vt:lpstr>
      <vt:lpstr>Using induction;</vt:lpstr>
      <vt:lpstr>All around the world</vt:lpstr>
      <vt:lpstr>Solution! One global time and date!</vt:lpstr>
      <vt:lpstr>That’s it?</vt:lpstr>
      <vt:lpstr>Time Zones</vt:lpstr>
      <vt:lpstr>24 of them</vt:lpstr>
      <vt:lpstr>Hey, governments decide those!</vt:lpstr>
      <vt:lpstr>Cultures and DateTime</vt:lpstr>
      <vt:lpstr>What about this?</vt:lpstr>
      <vt:lpstr>Mystery is</vt:lpstr>
      <vt:lpstr>Mystery is</vt:lpstr>
      <vt:lpstr>Solution!</vt:lpstr>
      <vt:lpstr>That’s it?</vt:lpstr>
      <vt:lpstr>Daylight Savings</vt:lpstr>
      <vt:lpstr>Great! More Daylight!</vt:lpstr>
      <vt:lpstr>Great!  More Daylight!</vt:lpstr>
      <vt:lpstr>Daylight Savings – All Around the World</vt:lpstr>
      <vt:lpstr>No Consensus!</vt:lpstr>
      <vt:lpstr>A solution!</vt:lpstr>
      <vt:lpstr>That’s it?</vt:lpstr>
      <vt:lpstr>Leap Years</vt:lpstr>
      <vt:lpstr>Leap Years</vt:lpstr>
      <vt:lpstr>Solution!</vt:lpstr>
      <vt:lpstr>That’s it?</vt:lpstr>
      <vt:lpstr>Leap Seconds</vt:lpstr>
      <vt:lpstr>Leap Seconds</vt:lpstr>
      <vt:lpstr>What would that look like?</vt:lpstr>
      <vt:lpstr>Theo Schlossnagle</vt:lpstr>
      <vt:lpstr>That’s it?</vt:lpstr>
      <vt:lpstr>Time Representation Problems</vt:lpstr>
      <vt:lpstr>Finite Discrete Memory</vt:lpstr>
      <vt:lpstr>Two Approaches</vt:lpstr>
      <vt:lpstr>The Year 2038 Problem</vt:lpstr>
      <vt:lpstr>That’s it?</vt:lpstr>
      <vt:lpstr>Einstein – Speed of Light</vt:lpstr>
      <vt:lpstr>Electrons have rest mass!! ...i.e.</vt:lpstr>
      <vt:lpstr>All around the world</vt:lpstr>
      <vt:lpstr>Easy! Just account for .9c!</vt:lpstr>
      <vt:lpstr>That’s it?</vt:lpstr>
      <vt:lpstr>Einstein – Relativity</vt:lpstr>
      <vt:lpstr>There is no global time!</vt:lpstr>
      <vt:lpstr>Questions!</vt:lpstr>
      <vt:lpstr>Questions!</vt:lpstr>
      <vt:lpstr>Questions?</vt:lpstr>
      <vt:lpstr>Tack för mig!</vt:lpstr>
    </vt:vector>
  </TitlesOfParts>
  <Company>Jayway 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time?</dc:title>
  <dc:creator>Henrik Feldt</dc:creator>
  <cp:lastModifiedBy>Henrik Feldt</cp:lastModifiedBy>
  <cp:revision>101</cp:revision>
  <dcterms:created xsi:type="dcterms:W3CDTF">2012-03-08T17:14:22Z</dcterms:created>
  <dcterms:modified xsi:type="dcterms:W3CDTF">2012-10-23T13:34:47Z</dcterms:modified>
</cp:coreProperties>
</file>